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4.xml" ContentType="application/vnd.openxmlformats-officedocument.presentationml.notesSlide+xml"/>
  <Override PartName="/ppt/media/image7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.jpe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9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0.jpe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1.jpe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12.jpeg" ContentType="image/jpe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13.jpe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14.jpe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15.jpe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16.jpeg" ContentType="image/jpe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17.jpeg" ContentType="image/jpeg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18.jpeg" ContentType="image/jpeg"/>
  <Override PartName="/ppt/notesSlides/notesSlide4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 everyone to this week of makers and creators at campus north.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let’s open a new file in idle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find where we are in minecraft?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far can you move around? </a:t>
            </a:r>
          </a:p>
          <a:p>
            <a:pPr/>
            <a:r>
              <a:t>How do you know where you are?</a:t>
            </a:r>
          </a:p>
          <a:p>
            <a:pPr/>
            <a:r>
              <a:t>Random position</a:t>
            </a:r>
          </a:p>
          <a:p>
            <a:pPr/>
            <a:r>
              <a:t>import random</a:t>
            </a:r>
          </a:p>
          <a:p>
            <a:pPr/>
            <a:r>
              <a:t>random.randint(256)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 to left and right, y is up in air, z is forward and back</a:t>
            </a:r>
          </a:p>
          <a:p>
            <a:pPr/>
          </a:p>
          <a:p>
            <a:pPr/>
            <a:r>
              <a:t>Instead of always moving to one position, move the player a distance (100 blocks?) away from their current position in x, y or z</a:t>
            </a:r>
          </a:p>
          <a:p>
            <a:pPr/>
            <a:r>
              <a:t>Move the player a random distance.</a:t>
            </a:r>
          </a:p>
          <a:p>
            <a:p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build a teleport machine.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far can you move around? </a:t>
            </a:r>
          </a:p>
          <a:p>
            <a:pPr/>
            <a:r>
              <a:t>How do you know where you are?</a:t>
            </a:r>
          </a:p>
          <a:p>
            <a:pPr/>
            <a:r>
              <a:t>Random position</a:t>
            </a:r>
          </a:p>
          <a:p>
            <a:pPr/>
            <a:r>
              <a:t>import random</a:t>
            </a:r>
          </a:p>
          <a:p>
            <a:pPr/>
            <a:r>
              <a:t>random.randint(256)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build a teleport machine.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 = random.randrange(3, 10)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teleport somewhere random every 5 seconds. Don’t go any quicker than 5 seconds - that may lock the pi.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has seen frozen?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 we will be using the raspberry pi to run minecraft, do some building and try changing the world as we move around it.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changing not to ice but to gold or lava? </a:t>
            </a:r>
          </a:p>
          <a:p>
            <a:pPr/>
            <a:r>
              <a:t>Change block type always, only if standing on a particular type of block?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block type always OR only if standing on a particular type of block?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Building in minecraft means we have to clear away some of the stuff around us (or we might not see the thing that we made)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Need to clear the local area.</a:t>
            </a:r>
          </a:p>
          <a:p>
            <a:pPr/>
            <a:r>
              <a:t>Notice setBlocks not block. Could make it grass, then soil, then rock?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we can change individual blocks, let’s try some building. We’ll. build a column of blocks.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 is side to side, z is in and out, y is up and down.</a:t>
            </a:r>
          </a:p>
          <a:p>
            <a:p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build a tower a couple of steps away…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build a fish tank…</a:t>
            </a:r>
          </a:p>
          <a:p>
            <a:p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tile pos - tile under the player’s position.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convert that to a swimming pool if we change the y values and bury it in the ground.</a:t>
            </a:r>
          </a:p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mentors for today - each say who you are and what you do and what your favourite bit of computer science is.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hape 2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continuing with the gardening theme… lets make a tree. We built a tower earlier on, so lets build it in a different material - wood and leaves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Shape 2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some short trees or make a really tall one? Use random for height and leaves. Add extra parameter to blocks to make different woods and different kinds of leaves.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have 5 minutes to build an enclosure that you might want to live in if you were  playing the survival version of minecraft.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build a big block of stone. Try changing the numbers 6 to see what effect that has.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let’s hollow out the middle of the block so we can live inside it.</a:t>
            </a:r>
          </a:p>
          <a:p>
            <a:pPr/>
          </a:p>
          <a:p>
            <a:pPr/>
            <a:r>
              <a:t>Values need to be just inside the ones we just used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not much good if we can’t get into our new home, so let’s make a door.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it would be nice to have a window.</a:t>
            </a:r>
          </a:p>
          <a:p>
            <a:pPr/>
          </a:p>
          <a:p>
            <a:pPr/>
            <a:r>
              <a:t>Add some more windows to make it a bit lighter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Could we make a house function?</a:t>
            </a:r>
          </a:p>
          <a:p>
            <a:pPr/>
            <a:r>
              <a:t>So we could make a street of houses, </a:t>
            </a:r>
          </a:p>
          <a:p>
            <a:pPr/>
          </a:p>
          <a:p>
            <a:pPr/>
            <a:r>
              <a:t>size always has to be the same?</a:t>
            </a:r>
          </a:p>
          <a:p>
            <a:pPr/>
          </a:p>
          <a:p>
            <a:pPr/>
            <a:r>
              <a:t>We could make them all out of random shapes and materials.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survival mode, creeper tries to kill you if you aren’t protected by a house. We don’t have them in pi minecraft, so we can simulate it with a script.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1 -simple block figure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Yesterday working on the insides of minecraft to change things, add different blocks etc. </a:t>
            </a:r>
          </a:p>
          <a:p>
            <a:pPr/>
          </a:p>
          <a:p>
            <a:pPr/>
            <a:r>
              <a:t>Who remembers what you did?</a:t>
            </a:r>
          </a:p>
          <a:p>
            <a:pPr/>
          </a:p>
          <a:p>
            <a:pPr/>
            <a:r>
              <a:t>This time, we will be running the pi version of minecraft which lets us write scripts to control it from the outside.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Shape 3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2 - work it’s way closer to you. Can’t move block so we have to erase it where it was, recreate in new place..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could we make that better? Faster approach? camouflage? Game over?</a:t>
            </a:r>
          </a:p>
          <a:p>
            <a:pPr/>
          </a:p>
          <a:p>
            <a:pPr/>
            <a:r>
              <a:t>It could be friendly. Block send you messages if you get too far away?</a:t>
            </a:r>
          </a:p>
          <a:p>
            <a:pPr/>
          </a:p>
          <a:p>
            <a:pPr/>
            <a:r>
              <a:t>Write a function to draw the creeper/friend. The we can make it more complicated.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Tomorrow we will be looking at microbits again and using their sensors to interact with the world.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Reusable chunks of code</a:t>
            </a:r>
          </a:p>
          <a:p>
            <a:pPr/>
            <a:r>
              <a:t>Arguments</a:t>
            </a:r>
          </a:p>
          <a:p>
            <a:pPr/>
            <a:r>
              <a:t>Return values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script running on left, running on right hand side. Be careful of save dialog for script popping up behind minecraft window.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let’s open a new file in idle, lets call it hello.py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Always want this at the top of our programs, might need to add imports.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save and run from menu.</a:t>
            </a:r>
          </a:p>
          <a:p>
            <a:pPr/>
          </a:p>
          <a:p>
            <a:pPr/>
            <a:r>
              <a:t>* Change the code to read in a message from the console</a:t>
            </a:r>
          </a:p>
          <a:p>
            <a:pPr/>
            <a:r>
              <a:t>* Ask for the player's name and write that out in the message.</a:t>
            </a:r>
          </a:p>
          <a:p>
            <a:pPr/>
            <a:r>
              <a:t>* Use a while loop to keep writing messages to the chat window.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build a teleport machine.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g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jpe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jpe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akers…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/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Makers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rPr>
                <a:solidFill>
                  <a:srgbClr val="797979"/>
                </a:solidFill>
              </a:rPr>
              <a:t>and</a:t>
            </a:r>
            <a:r>
              <a:t>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Creators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WP_20180407_15_24_54_Pro.jpg" descr="WP_20180407_15_24_54_Pr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82" t="11834" r="21841" b="21474"/>
          <a:stretch>
            <a:fillRect/>
          </a:stretch>
        </p:blipFill>
        <p:spPr>
          <a:xfrm>
            <a:off x="-15876" y="960635"/>
            <a:ext cx="13036415" cy="78323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he mouse changes where you look…"/>
          <p:cNvSpPr txBox="1"/>
          <p:nvPr/>
        </p:nvSpPr>
        <p:spPr>
          <a:xfrm>
            <a:off x="613382" y="2295172"/>
            <a:ext cx="11811522" cy="552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mouse changes where you look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W, S, A, D</a:t>
            </a:r>
            <a:r>
              <a:t> move you forward, backward, left, and right 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Mouse Left destroys blocks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Mouse Right places blocks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1, 2, 3, 4, 5, 6, 7, 8 change what you are holding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 opens the inventory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ESC takes you back and to the Menu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SPACE</a:t>
            </a:r>
            <a:r>
              <a:t> is jump &amp; double-tap is fly</a:t>
            </a:r>
          </a:p>
          <a:p>
            <a:pPr marL="457200" indent="-317500" algn="l" defTabSz="457200">
              <a:lnSpc>
                <a:spcPts val="5900"/>
              </a:lnSpc>
              <a:spcBef>
                <a:spcPts val="500"/>
              </a:spcBef>
              <a:buClr>
                <a:srgbClr val="333333"/>
              </a:buClr>
              <a:buSzPct val="100000"/>
              <a:buFont typeface="Helvetica"/>
              <a:buChar char="•"/>
              <a:defRPr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TAB</a:t>
            </a:r>
            <a:r>
              <a:t> lets you leave the game</a:t>
            </a:r>
          </a:p>
        </p:txBody>
      </p:sp>
      <p:sp>
        <p:nvSpPr>
          <p:cNvPr id="156" name="Moving Around"/>
          <p:cNvSpPr txBox="1"/>
          <p:nvPr/>
        </p:nvSpPr>
        <p:spPr>
          <a:xfrm>
            <a:off x="3186087" y="705951"/>
            <a:ext cx="6632626" cy="1168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Moving</a:t>
            </a: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Around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cellphone-device-display-699122.jpg" descr="cellphone-device-display-699122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973" t="0" r="973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WP_20180407_15_24_54_Pro.jpg" descr="WP_20180407_15_24_54_Pro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5582" t="11834" r="21841" b="21474"/>
          <a:stretch>
            <a:fillRect/>
          </a:stretch>
        </p:blipFill>
        <p:spPr>
          <a:xfrm>
            <a:off x="-15876" y="960635"/>
            <a:ext cx="13036415" cy="78323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background-code-coder-177598.jpg" descr="background-code-coder-177598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mport mcpi.minecraft as minecraft…"/>
          <p:cNvSpPr txBox="1"/>
          <p:nvPr/>
        </p:nvSpPr>
        <p:spPr>
          <a:xfrm>
            <a:off x="957957" y="3968750"/>
            <a:ext cx="11088886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mport mcpi.minecraft as minecraft…"/>
          <p:cNvSpPr txBox="1"/>
          <p:nvPr/>
        </p:nvSpPr>
        <p:spPr>
          <a:xfrm>
            <a:off x="805532" y="3397250"/>
            <a:ext cx="11393736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world.postToChat(‘hello’)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tardis2-1600x720.jpg" descr="tardis2-1600x720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9999" t="0" r="19999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background-code-coder-177598.jpg" descr="background-code-coder-177598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ere Are You?"/>
          <p:cNvSpPr txBox="1"/>
          <p:nvPr/>
        </p:nvSpPr>
        <p:spPr>
          <a:xfrm>
            <a:off x="3530265" y="4368799"/>
            <a:ext cx="594427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Where Are You?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Wednesday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/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Wednesday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</a:p>
        </p:txBody>
      </p:sp>
      <p:pic>
        <p:nvPicPr>
          <p:cNvPr id="133" name="1200x630bb.jpg" descr="1200x630b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4808" y="4669366"/>
            <a:ext cx="8001001" cy="800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mport mcpi.minecraft as minecraft…"/>
          <p:cNvSpPr txBox="1"/>
          <p:nvPr/>
        </p:nvSpPr>
        <p:spPr>
          <a:xfrm>
            <a:off x="805532" y="3397250"/>
            <a:ext cx="11393736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Minecraft-Pi-x-y-z-coordinates.jpg" descr="Minecraft-Pi-x-y-z-coordinates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577" r="0" b="2806"/>
          <a:stretch>
            <a:fillRect/>
          </a:stretch>
        </p:blipFill>
        <p:spPr>
          <a:xfrm>
            <a:off x="2477523" y="372268"/>
            <a:ext cx="8049802" cy="90091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tardis2-1600x720.jpg" descr="tardis2-1600x720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9999" t="0" r="1999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9" name="Teleport!"/>
          <p:cNvSpPr txBox="1"/>
          <p:nvPr/>
        </p:nvSpPr>
        <p:spPr>
          <a:xfrm>
            <a:off x="480734" y="7979228"/>
            <a:ext cx="331782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Teleport!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import mcpi.minecraft as minecraft…"/>
          <p:cNvSpPr txBox="1"/>
          <p:nvPr/>
        </p:nvSpPr>
        <p:spPr>
          <a:xfrm>
            <a:off x="805532" y="2254249"/>
            <a:ext cx="11393736" cy="524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 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z += 30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world.player.setPos(x, y, z)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tardis2-1600x720.jpg" descr="tardis2-1600x720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9999" t="0" r="1999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8" name="Random!"/>
          <p:cNvSpPr txBox="1"/>
          <p:nvPr/>
        </p:nvSpPr>
        <p:spPr>
          <a:xfrm>
            <a:off x="431621" y="7979228"/>
            <a:ext cx="3416053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Random!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import mcpi.minecraft as minecraft…"/>
          <p:cNvSpPr txBox="1"/>
          <p:nvPr/>
        </p:nvSpPr>
        <p:spPr>
          <a:xfrm>
            <a:off x="805532" y="1968500"/>
            <a:ext cx="1139373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random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 = random.randrange(-128, 128)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y = random.randrange(0, 64)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z = random.randrange(-128, 128)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world.player.setPos(x, y, z)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import mcpi.minecraft as minecraft…"/>
          <p:cNvSpPr txBox="1"/>
          <p:nvPr/>
        </p:nvSpPr>
        <p:spPr>
          <a:xfrm>
            <a:off x="1089367" y="1111250"/>
            <a:ext cx="11393736" cy="75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random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time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600"/>
              </a:lnSpc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 True: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x = random.randrange(-128, 128)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y = random.randrange(0, 64)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z = random.randrange(-128, 128)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world.player.setPos(x, y, z)</a:t>
            </a:r>
          </a:p>
          <a:p>
            <a:pPr algn="l" defTabSz="457200">
              <a:lnSpc>
                <a:spcPts val="66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time.sleep(5)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frozen-4000x2250-queen-elsa-hd-4k-3181.jpg" descr="frozen-4000x2250-queen-elsa-hd-4k-3181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659" t="0" r="12500" b="0"/>
          <a:stretch>
            <a:fillRect/>
          </a:stretch>
        </p:blipFill>
        <p:spPr>
          <a:xfrm>
            <a:off x="806" y="-1"/>
            <a:ext cx="14190941" cy="9753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mport mcpi.minecraft as minecraft…"/>
          <p:cNvSpPr txBox="1"/>
          <p:nvPr/>
        </p:nvSpPr>
        <p:spPr>
          <a:xfrm>
            <a:off x="653107" y="1892300"/>
            <a:ext cx="11698586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>
              <a:defRPr sz="3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mcpi.block as block </a:t>
            </a:r>
          </a:p>
          <a:p>
            <a:pPr algn="l">
              <a:defRPr sz="3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time</a:t>
            </a:r>
          </a:p>
          <a:p>
            <a:pPr algn="l">
              <a:defRPr sz="3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 True: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time.sleep(0.2)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x, y, z = world.player.getPos()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world.setBlock(x, y - 1, z, block.ICE)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import mcpi.minecraft as minecraft…"/>
          <p:cNvSpPr txBox="1"/>
          <p:nvPr/>
        </p:nvSpPr>
        <p:spPr>
          <a:xfrm>
            <a:off x="226318" y="1536699"/>
            <a:ext cx="12940848" cy="668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3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>
              <a:defRPr sz="33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mcpi.block as block</a:t>
            </a:r>
          </a:p>
          <a:p>
            <a:pPr algn="l">
              <a:defRPr sz="33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time</a:t>
            </a:r>
          </a:p>
          <a:p>
            <a:pPr algn="l">
              <a:defRPr sz="33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3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 True: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time.sleep(0.2)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x, y, z = world.player.getPos()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block_below_player = world.getBlock(x, y - 1, z)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</a:t>
            </a:r>
            <a:r>
              <a:rPr>
                <a:solidFill>
                  <a:srgbClr val="FF2F92"/>
                </a:solidFill>
              </a:rPr>
              <a:t>if</a:t>
            </a:r>
            <a:r>
              <a:rPr>
                <a:solidFill>
                  <a:srgbClr val="FF2F92"/>
                </a:solidFill>
              </a:rPr>
              <a:t> block_below_player == block.WATER:</a:t>
            </a:r>
          </a:p>
          <a:p>
            <a:pPr algn="l">
              <a:defRPr sz="3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world.setBlock(x, y - 1, z, block.ICE)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ing…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>
            <a:lvl1pPr algn="l">
              <a:defRPr sz="1800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</a:lstStyle>
          <a:p>
            <a:pPr/>
            <a:r>
              <a:t>Introducing…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D60522345_1736567_2540100b.jpg" descr="PD60522345_1736567_2540100b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8387" t="0" r="8387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687474703a2f2f7331342e706f7374696d672e6f72672f656b796e79316568642f6d61702e706e67.png" descr="687474703a2f2f7331342e706f7374696d672e6f72672f656b796e79316568642f6d61702e706e67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000" r="0" b="100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import mcpi.minecraft as minecraft…"/>
          <p:cNvSpPr txBox="1"/>
          <p:nvPr/>
        </p:nvSpPr>
        <p:spPr>
          <a:xfrm>
            <a:off x="805532" y="1813277"/>
            <a:ext cx="11393736" cy="576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400"/>
              </a:lnSpc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mcpi.block as block</a:t>
            </a:r>
          </a:p>
          <a:p>
            <a:pPr algn="l" defTabSz="457200">
              <a:lnSpc>
                <a:spcPts val="6400"/>
              </a:lnSpc>
              <a:defRPr sz="4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100"/>
              </a:lnSpc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 defTabSz="457200">
              <a:lnSpc>
                <a:spcPts val="6100"/>
              </a:lnSpc>
              <a:defRPr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world.setBlocks(x-10, y, z-10,</a:t>
            </a:r>
          </a:p>
          <a:p>
            <a:pPr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x+10, y+10, z+10, </a:t>
            </a:r>
          </a:p>
          <a:p>
            <a:pPr lvl="8" algn="l">
              <a:defRPr sz="4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block.AIR)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balance-blur-boulder-355863.jpg" descr="balance-blur-boulder-355863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Minecraft-Pi-x-y-z-coordinates.jpg" descr="Minecraft-Pi-x-y-z-coordinates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577" r="0" b="2806"/>
          <a:stretch>
            <a:fillRect/>
          </a:stretch>
        </p:blipFill>
        <p:spPr>
          <a:xfrm>
            <a:off x="2477523" y="372268"/>
            <a:ext cx="8049802" cy="90091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import mcpi.minecraft as minecraft…"/>
          <p:cNvSpPr txBox="1"/>
          <p:nvPr/>
        </p:nvSpPr>
        <p:spPr>
          <a:xfrm>
            <a:off x="664539" y="1028700"/>
            <a:ext cx="11675722" cy="769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6700"/>
              </a:lnSpc>
              <a:defRPr sz="41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6700"/>
              </a:lnSpc>
              <a:defRPr sz="41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700"/>
              </a:lnSpc>
              <a:defRPr sz="41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6700"/>
              </a:lnSpc>
              <a:defRPr sz="41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700"/>
              </a:lnSpc>
              <a:defRPr sz="41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 defTabSz="457200">
              <a:lnSpc>
                <a:spcPts val="6700"/>
              </a:lnSpc>
              <a:defRPr sz="41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1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world.setBlocks(x-10, y, z-10,</a:t>
            </a:r>
          </a:p>
          <a:p>
            <a:pPr algn="l">
              <a:defRPr sz="41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x+10, y+10, z+10, </a:t>
            </a:r>
          </a:p>
          <a:p>
            <a:pPr lvl="8" algn="l">
              <a:defRPr sz="41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block.AIR)</a:t>
            </a:r>
          </a:p>
          <a:p>
            <a:pPr lvl="8" algn="l">
              <a:defRPr sz="41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6700"/>
              </a:lnSpc>
              <a:defRPr sz="41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for i in range(5):</a:t>
            </a:r>
          </a:p>
          <a:p>
            <a:pPr algn="l" defTabSz="457200">
              <a:lnSpc>
                <a:spcPts val="6700"/>
              </a:lnSpc>
              <a:defRPr sz="41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world.setBlock(x + 3, y + i, z, </a:t>
            </a:r>
          </a:p>
          <a:p>
            <a:pPr lvl="8" algn="l" defTabSz="457200">
              <a:lnSpc>
                <a:spcPts val="6700"/>
              </a:lnSpc>
              <a:defRPr sz="41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block.WOOD)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fish-tanks-plants-2.jpg" descr="fish-tanks-plants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6255"/>
            <a:ext cx="13004800" cy="9721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import mcpi.minecraft as minecraft…"/>
          <p:cNvSpPr txBox="1"/>
          <p:nvPr/>
        </p:nvSpPr>
        <p:spPr>
          <a:xfrm>
            <a:off x="660728" y="533399"/>
            <a:ext cx="11683344" cy="868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mcpi.block as block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world.player.getTilePos()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 += 2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z += 2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world.setBlocks(x, y, z, x+20, y+10, z+20, block.AIR)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width = 8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height = 3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depth = 5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world.setBlocks(x, y, z, x+depth, y+height, z+width, block.GLASS)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 += 1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z += 1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y += 1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depth -= 2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width -= 2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height -= 1</a:t>
            </a:r>
          </a:p>
          <a:p>
            <a:pPr algn="l" defTabSz="457200">
              <a:lnSpc>
                <a:spcPts val="4500"/>
              </a:lnSpc>
              <a:defRPr sz="23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world.setBlocks(x, y, z, x+depth, y+height, z+width, block.WATER)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wimming-Pool.jpg" descr="Swimming-Pool.jpg"/>
          <p:cNvPicPr>
            <a:picLocks noChangeAspect="1"/>
          </p:cNvPicPr>
          <p:nvPr/>
        </p:nvPicPr>
        <p:blipFill>
          <a:blip r:embed="rId3">
            <a:extLst/>
          </a:blip>
          <a:srcRect l="5406" t="0" r="5406" b="0"/>
          <a:stretch>
            <a:fillRect/>
          </a:stretch>
        </p:blipFill>
        <p:spPr>
          <a:xfrm>
            <a:off x="0" y="16255"/>
            <a:ext cx="13004800" cy="9721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import mcpi.minecraft as minecraft…"/>
          <p:cNvSpPr txBox="1"/>
          <p:nvPr/>
        </p:nvSpPr>
        <p:spPr>
          <a:xfrm>
            <a:off x="957957" y="558799"/>
            <a:ext cx="11088886" cy="863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 mcpi.block as block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x, y, z = world.player.getTilePos()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+= 2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z += 2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clear area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world.setBlocks(x, y, z, x + 20, y + 10, z + 20, block.AIR)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width = 8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height = 3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depth = 5</a:t>
            </a:r>
          </a:p>
          <a:p>
            <a:pPr algn="l" defTabSz="457200">
              <a:lnSpc>
                <a:spcPts val="41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41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y -= height + 1</a:t>
            </a:r>
          </a:p>
          <a:p>
            <a:pPr algn="l" defTabSz="457200">
              <a:lnSpc>
                <a:spcPts val="41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t>world.setBlocks(x, y, z, x + depth, y + height, z + width, block.GLASS)</a:t>
            </a:r>
          </a:p>
          <a:p>
            <a:pPr algn="l" defTabSz="457200">
              <a:lnSpc>
                <a:spcPts val="4100"/>
              </a:lnSpc>
              <a:defRPr sz="2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+= 1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z += 1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 += 1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depth -= 2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width -= 2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height -= 1</a:t>
            </a:r>
          </a:p>
          <a:p>
            <a:pPr algn="l" defTabSz="457200">
              <a:lnSpc>
                <a:spcPts val="4100"/>
              </a:lnSpc>
              <a:defRPr sz="20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world.setBlocks(x, y, z, x + depth, y + height, z + width, block.WATER)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1200x630bb.jpg" descr="1200x630bb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2500" r="0" b="125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Facts-image-8.gif" descr="Facts-image-8.gi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9085" r="0" b="0"/>
          <a:stretch>
            <a:fillRect/>
          </a:stretch>
        </p:blipFill>
        <p:spPr>
          <a:xfrm>
            <a:off x="1522387" y="-63883"/>
            <a:ext cx="8791608" cy="86291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x, y, z = world.player.getPos()…"/>
          <p:cNvSpPr txBox="1"/>
          <p:nvPr/>
        </p:nvSpPr>
        <p:spPr>
          <a:xfrm>
            <a:off x="836017" y="1854199"/>
            <a:ext cx="11820526" cy="60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trunk_height = 5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leaf_height = 3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world.setBlocks(x + 1, y, z + 1,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x + 1, y + trunk_height, z + 1,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block.WOOD)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world.setBlocks(x - 1, y + trunk_height,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z - 1, x + 3, y + trunk_height + leaf_height,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z + 3, block.LEAVES)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exels-photo-534220.jpeg" descr="pexels-photo-53422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15436" y="-13472"/>
            <a:ext cx="14106554" cy="9780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import mcpi.minecraft as minecraft…"/>
          <p:cNvSpPr txBox="1"/>
          <p:nvPr/>
        </p:nvSpPr>
        <p:spPr>
          <a:xfrm>
            <a:off x="174711" y="1517650"/>
            <a:ext cx="12796045" cy="671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5400"/>
              </a:lnSpc>
              <a:defRPr sz="3200">
                <a:solidFill>
                  <a:srgbClr val="141412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mcpi.block as block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141412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house_x = x + 5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house_y = y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house_z = z + 5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world.setBlocks(house_x, house_y, house_z,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house_x + 6, house_y + 6, house_z + 6,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block.COBBLESTONE)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import mcpi.minecraft as minecraft…"/>
          <p:cNvSpPr txBox="1"/>
          <p:nvPr/>
        </p:nvSpPr>
        <p:spPr>
          <a:xfrm>
            <a:off x="104377" y="831850"/>
            <a:ext cx="12796045" cy="808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5400"/>
              </a:lnSpc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mcpi.block as block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91919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 = minecraft.Minecraft.create()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x, y, z = world.player.getPos()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house_x = x + 5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house_y = y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house_z = z + 5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world.setBlocks(house_x, house_y, house_z,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house_x + 6, house_y + 6, house_z + 6,</a:t>
            </a:r>
          </a:p>
          <a:p>
            <a:pPr algn="l">
              <a:defRPr sz="32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block.COBBLESTONE)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world.setBlocks(house_x + 1, house_y, house_z + 1,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   house_x + 5, house_y + 5, house_z + 5, block.AIR)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world.setBlock(house_x + 3, house_y, house_z,…"/>
          <p:cNvSpPr txBox="1"/>
          <p:nvPr/>
        </p:nvSpPr>
        <p:spPr>
          <a:xfrm>
            <a:off x="1003684" y="3155949"/>
            <a:ext cx="10997432" cy="3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world.setBlock(house_x + 3, house_y, house_z, 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block.AIR)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world.setBlock(house_x + 3, house_y + 1, house_z, 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block.AIR)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orld.setBlock(house_x + 3, house_y, house_z,…"/>
          <p:cNvSpPr txBox="1"/>
          <p:nvPr/>
        </p:nvSpPr>
        <p:spPr>
          <a:xfrm>
            <a:off x="790289" y="2762250"/>
            <a:ext cx="11424222" cy="422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world.setBlock(house_x + 3, house_y, house_z, </a:t>
            </a:r>
          </a:p>
          <a:p>
            <a:pPr algn="l">
              <a:defRPr sz="2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block.AIR)</a:t>
            </a:r>
          </a:p>
          <a:p>
            <a:pPr algn="l">
              <a:defRPr sz="2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world.setBlock(house_x + 3, house_y + 1, house_z, </a:t>
            </a:r>
          </a:p>
          <a:p>
            <a:pPr algn="l">
              <a:defRPr sz="2800">
                <a:solidFill>
                  <a:srgbClr val="919191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block.AIR)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world.setBlock(house_x + 1, house_y + 5, house_z,   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block.GLASS)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def build_house(x, y, z):…"/>
          <p:cNvSpPr txBox="1"/>
          <p:nvPr/>
        </p:nvSpPr>
        <p:spPr>
          <a:xfrm>
            <a:off x="592137" y="253999"/>
            <a:ext cx="11820526" cy="92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def build_house(x, y, z):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world.setBlocks(x, y, z,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x + 6, y + 6, z + 6,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block.COBBLESTONE)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world.setBlocks(x + 1, y, z + 1,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   x + 5, y + 5, z + 5, block.AIR)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world.setBlock(x + 3, y, z,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  block.AIR)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world.setBlock(x + 3, y + 1, z,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  block.AIR)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world.setBlock(x + 1, y + 5, z,   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        block.GLASS)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build_house(10, 0, 40)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build_house(20, 0, 40)</a:t>
            </a:r>
          </a:p>
          <a:p>
            <a:pPr algn="l">
              <a:defRPr sz="3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build_house(30, 0, 40)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81roFb81rcL._UX522_.jpg" descr="81roFb81rcL._UX522_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2500" r="0" b="125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import mcpi.minecraft as minecraft…"/>
          <p:cNvSpPr txBox="1"/>
          <p:nvPr/>
        </p:nvSpPr>
        <p:spPr>
          <a:xfrm>
            <a:off x="386364" y="939800"/>
            <a:ext cx="12232073" cy="787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import mcpi.minecraft as minecraft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import mcpi.block as block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import time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import random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def build_spooky_figure(world, x, y, z, material):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for i in range(3):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  world.setBlock(x, y + i, z, material)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world = minecraft.Minecraft.create()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playerTile = world.player.getTilePos()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x = playerTile.x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z = playerTile.z + 20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y = world.getHeight(x, z)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build_spooky_figure(world, x, y, z, block.MOSS_STONE)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WP_20180407_15_22_42_Pro.jpg" descr="WP_20180407_15_22_42_Pr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9013" t="6361" r="14943" b="28599"/>
          <a:stretch>
            <a:fillRect/>
          </a:stretch>
        </p:blipFill>
        <p:spPr>
          <a:xfrm>
            <a:off x="-1021755" y="-45641"/>
            <a:ext cx="15048392" cy="984491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while True:…"/>
          <p:cNvSpPr txBox="1"/>
          <p:nvPr/>
        </p:nvSpPr>
        <p:spPr>
          <a:xfrm>
            <a:off x="157726" y="1396999"/>
            <a:ext cx="12689348" cy="69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while True: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time.sleep(random.randint(1, 5))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build_spooky_figure(world, x, y, z, block.AIR)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# track the player...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playerTile = world.player.getTilePos()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if (x - playerTile.x) &gt; 0: x -= 1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if (x - playerTile.x) &lt; 0: x += 1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if (z - playerTile.z) &gt; 0: z -= 1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if (z - playerTile.z) &lt; 0: z += 1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y = world.getHeight(x, z)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457200">
              <a:lnSpc>
                <a:spcPts val="5300"/>
              </a:lnSpc>
              <a:defRPr sz="3000">
                <a:latin typeface="Courier"/>
                <a:ea typeface="Courier"/>
                <a:cs typeface="Courier"/>
                <a:sym typeface="Courier"/>
              </a:defRPr>
            </a:pPr>
            <a:r>
              <a:t>  build_spooky_figure(world, x, y, z, block.MOSS_STONE)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81roFb81rcL._UX522_.jpg" descr="81roFb81rcL._UX522_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12500" r="0" b="125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hursday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/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Thursday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</a:p>
        </p:txBody>
      </p:sp>
      <p:pic>
        <p:nvPicPr>
          <p:cNvPr id="317" name="bbc-other-bbc-micro-bit-official-board-only-88342331406_x700.jpg" descr="bbc-other-bbc-micro-bit-official-board-only-88342331406_x70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6009" y="3579787"/>
            <a:ext cx="8890001" cy="889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322" name="from microbit import *…"/>
          <p:cNvSpPr txBox="1"/>
          <p:nvPr/>
        </p:nvSpPr>
        <p:spPr>
          <a:xfrm>
            <a:off x="952500" y="3546941"/>
            <a:ext cx="110998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def </a:t>
            </a:r>
            <a:r>
              <a:rPr>
                <a:solidFill>
                  <a:srgbClr val="000000"/>
                </a:solidFill>
              </a:rPr>
              <a:t>is_it_bob(name):</a:t>
            </a:r>
            <a:endParaRPr>
              <a:solidFill>
                <a:srgbClr val="000000"/>
              </a:solidFill>
            </a:endParaRPr>
          </a:p>
          <a:p>
            <a:pPr lvl="1" indent="0"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0000"/>
                </a:solidFill>
              </a:rPr>
              <a:t>   return name == “bob”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FF0063"/>
                </a:solidFill>
              </a:rPr>
              <a:t>if</a:t>
            </a:r>
            <a:r>
              <a:t> is_it_bob(person_name):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display.scroll(‘hi bob’)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et’s get connec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get connected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WP_20180407_15_23_11_Pro.jpg" descr="WP_20180407_15_23_11_Pr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025" t="13797" r="22938" b="27747"/>
          <a:stretch>
            <a:fillRect/>
          </a:stretch>
        </p:blipFill>
        <p:spPr>
          <a:xfrm>
            <a:off x="-41474" y="1096168"/>
            <a:ext cx="13087920" cy="75614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WP_20180407_15_23_34_Pro.jpg" descr="WP_20180407_15_23_34_Pr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418" t="0" r="12418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WP_20180407_15_24_32_Pro.jpg" descr="WP_20180407_15_24_32_Pr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8295" t="11894" r="22818" b="24707"/>
          <a:stretch>
            <a:fillRect/>
          </a:stretch>
        </p:blipFill>
        <p:spPr>
          <a:xfrm>
            <a:off x="5780" y="546464"/>
            <a:ext cx="13004928" cy="789291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